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4" r:id="rId4"/>
    <p:sldId id="269" r:id="rId5"/>
    <p:sldId id="265" r:id="rId6"/>
    <p:sldId id="260" r:id="rId7"/>
    <p:sldId id="259" r:id="rId8"/>
    <p:sldId id="267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54A2-A260-482D-9916-6297A0FBF24F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8FCAD-3E56-4578-A73E-9CD093D905D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1891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rgbClr val="FF0000"/>
                </a:solidFill>
              </a:rPr>
              <a:t>КНЕЖЕВИНА  ЦРНА  ГОРА</a:t>
            </a:r>
            <a:endParaRPr lang="sr-Cyrl-RS" sz="2000" b="1" dirty="0" smtClean="0">
              <a:solidFill>
                <a:srgbClr val="FF0000"/>
              </a:solidFill>
            </a:endParaRPr>
          </a:p>
          <a:p>
            <a:r>
              <a:rPr lang="sr-Cyrl-RS" sz="2400" b="1" i="1" dirty="0" smtClean="0"/>
              <a:t>Његошев синовац и наследник</a:t>
            </a:r>
            <a:r>
              <a:rPr lang="sr-Cyrl-RS" sz="2400" i="1" dirty="0" smtClean="0"/>
              <a:t> </a:t>
            </a:r>
            <a:r>
              <a:rPr lang="sr-Cyrl-RS" sz="2400" b="1" i="1" dirty="0" smtClean="0">
                <a:solidFill>
                  <a:srgbClr val="FF0000"/>
                </a:solidFill>
              </a:rPr>
              <a:t>ДАНИЛО </a:t>
            </a:r>
            <a:r>
              <a:rPr lang="sr-Latn-RS" sz="2400" b="1" i="1" dirty="0" smtClean="0">
                <a:solidFill>
                  <a:srgbClr val="FF0000"/>
                </a:solidFill>
              </a:rPr>
              <a:t>I</a:t>
            </a:r>
            <a:r>
              <a:rPr lang="sr-Cyrl-RS" sz="2400" b="1" i="1" dirty="0" smtClean="0">
                <a:solidFill>
                  <a:srgbClr val="FF0000"/>
                </a:solidFill>
              </a:rPr>
              <a:t> Петровић </a:t>
            </a:r>
            <a:r>
              <a:rPr lang="sr-Cyrl-RS" sz="2400" b="1" dirty="0" smtClean="0">
                <a:solidFill>
                  <a:srgbClr val="FF0000"/>
                </a:solidFill>
              </a:rPr>
              <a:t>(1851-1860)</a:t>
            </a:r>
            <a:r>
              <a:rPr lang="sr-Cyrl-RS" sz="2400" b="1" dirty="0" smtClean="0"/>
              <a:t> </a:t>
            </a:r>
            <a:r>
              <a:rPr lang="sr-Cyrl-RS" sz="2400" dirty="0" smtClean="0"/>
              <a:t> </a:t>
            </a:r>
          </a:p>
          <a:p>
            <a:r>
              <a:rPr lang="sr-Cyrl-RS" sz="2400" dirty="0" smtClean="0"/>
              <a:t>је први  из ове породице који није посвећен за митрополита већ се </a:t>
            </a:r>
            <a:r>
              <a:rPr lang="sr-Cyrl-RS" sz="2400" b="1" dirty="0" smtClean="0">
                <a:solidFill>
                  <a:schemeClr val="accent6">
                    <a:lumMod val="50000"/>
                  </a:schemeClr>
                </a:solidFill>
              </a:rPr>
              <a:t>оженио Даринком Квекић из Трста </a:t>
            </a:r>
            <a:endParaRPr lang="sr-Cyrl-RS" sz="2400" b="1" dirty="0" smtClean="0"/>
          </a:p>
          <a:p>
            <a:r>
              <a:rPr lang="sr-Cyrl-RS" sz="2400" dirty="0" smtClean="0"/>
              <a:t>                        и</a:t>
            </a:r>
          </a:p>
          <a:p>
            <a:r>
              <a:rPr lang="sr-Cyrl-RS" sz="2400" dirty="0" smtClean="0"/>
              <a:t>           </a:t>
            </a:r>
            <a:r>
              <a:rPr lang="sr-Cyrl-R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са дозволом Русије </a:t>
            </a:r>
          </a:p>
          <a:p>
            <a:r>
              <a:rPr lang="sr-Cyrl-RS" sz="2400" dirty="0" smtClean="0">
                <a:solidFill>
                  <a:srgbClr val="FF0000"/>
                </a:solidFill>
              </a:rPr>
              <a:t>на </a:t>
            </a:r>
            <a:r>
              <a:rPr lang="sr-Cyrl-RS" sz="2400" b="1" dirty="0" smtClean="0">
                <a:solidFill>
                  <a:srgbClr val="FF0000"/>
                </a:solidFill>
              </a:rPr>
              <a:t>Петровској скупштини Данило се</a:t>
            </a:r>
            <a:r>
              <a:rPr lang="sr-Cyrl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</a:rPr>
              <a:t>1852</a:t>
            </a:r>
            <a:r>
              <a:rPr lang="sr-Cyrl-R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sr-Cyrl-RS" sz="2400" b="1" dirty="0" smtClean="0">
                <a:solidFill>
                  <a:srgbClr val="FF0000"/>
                </a:solidFill>
              </a:rPr>
              <a:t>прогласио за КНЕЗА </a:t>
            </a:r>
            <a:r>
              <a:rPr lang="sr-Cyrl-RS" sz="2400" dirty="0" smtClean="0">
                <a:solidFill>
                  <a:srgbClr val="FF0000"/>
                </a:solidFill>
              </a:rPr>
              <a:t>тј. </a:t>
            </a:r>
            <a:r>
              <a:rPr lang="sr-Cyrl-RS" sz="2400" b="1" dirty="0" smtClean="0">
                <a:solidFill>
                  <a:srgbClr val="FF0000"/>
                </a:solidFill>
              </a:rPr>
              <a:t>световног= политичког владара</a:t>
            </a:r>
            <a:r>
              <a:rPr lang="sr-Cyrl-RS" sz="24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sr-Cyrl-RS" sz="2400" b="1" dirty="0" smtClean="0">
                <a:solidFill>
                  <a:srgbClr val="FF0000"/>
                </a:solidFill>
              </a:rPr>
              <a:t>чиме почиње период КНЕЖЕВИНЕ =власт кнеза</a:t>
            </a:r>
          </a:p>
          <a:p>
            <a:r>
              <a:rPr lang="sr-Cyrl-RS" sz="2400" b="1" dirty="0" smtClean="0">
                <a:solidFill>
                  <a:schemeClr val="bg2">
                    <a:lumMod val="10000"/>
                  </a:schemeClr>
                </a:solidFill>
              </a:rPr>
              <a:t>Данило наставља да сузбија племенски сепаратизам,</a:t>
            </a:r>
          </a:p>
          <a:p>
            <a:r>
              <a:rPr lang="sr-Cyrl-RS" sz="2400" b="1" dirty="0" smtClean="0">
                <a:solidFill>
                  <a:schemeClr val="bg2">
                    <a:lumMod val="10000"/>
                  </a:schemeClr>
                </a:solidFill>
              </a:rPr>
              <a:t>уводи чиновнички апарат, реорганизује војску.</a:t>
            </a:r>
          </a:p>
          <a:p>
            <a:r>
              <a:rPr lang="sr-Cyrl-RS" sz="2400" b="1" dirty="0" smtClean="0">
                <a:solidFill>
                  <a:srgbClr val="7030A0"/>
                </a:solidFill>
              </a:rPr>
              <a:t>1855</a:t>
            </a:r>
            <a:r>
              <a:rPr lang="sr-Cyrl-RS" sz="2400" dirty="0" smtClean="0"/>
              <a:t>.</a:t>
            </a:r>
            <a:r>
              <a:rPr lang="sr-Cyrl-RS" sz="2400" b="1" dirty="0" smtClean="0">
                <a:solidFill>
                  <a:srgbClr val="7030A0"/>
                </a:solidFill>
              </a:rPr>
              <a:t>доноси</a:t>
            </a:r>
            <a:r>
              <a:rPr lang="sr-Cyrl-RS" sz="2400" dirty="0" smtClean="0"/>
              <a:t> ,,</a:t>
            </a:r>
            <a:r>
              <a:rPr lang="sr-Cyrl-RS" sz="2400" b="1" i="1" u="sng" dirty="0" smtClean="0">
                <a:solidFill>
                  <a:srgbClr val="7030A0"/>
                </a:solidFill>
              </a:rPr>
              <a:t>Законик Данила Првог</a:t>
            </a:r>
            <a:r>
              <a:rPr lang="sr-Cyrl-RS" sz="2400" i="1" dirty="0" smtClean="0"/>
              <a:t>,,</a:t>
            </a:r>
            <a:r>
              <a:rPr lang="sr-Cyrl-RS" sz="2400" dirty="0" smtClean="0"/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у намери да успостави</a:t>
            </a:r>
          </a:p>
          <a:p>
            <a:r>
              <a:rPr lang="sr-Cyrl-RS" sz="2400" b="1" dirty="0" smtClean="0">
                <a:solidFill>
                  <a:srgbClr val="7030A0"/>
                </a:solidFill>
              </a:rPr>
              <a:t>модерне државне установе-озаконио своју аутократију</a:t>
            </a:r>
            <a:r>
              <a:rPr lang="sr-Cyrl-RS" sz="2400" dirty="0" smtClean="0"/>
              <a:t>.</a:t>
            </a:r>
          </a:p>
          <a:p>
            <a:r>
              <a:rPr lang="sr-Cyrl-RS" sz="2400" b="1" u="sng" dirty="0" smtClean="0">
                <a:solidFill>
                  <a:srgbClr val="FF0000"/>
                </a:solidFill>
              </a:rPr>
              <a:t>Кнез  Данило је желео да избори независност Црне Горе</a:t>
            </a:r>
            <a:r>
              <a:rPr lang="sr-Cyrl-RS" sz="2400" dirty="0" smtClean="0">
                <a:solidFill>
                  <a:srgbClr val="FF0000"/>
                </a:solidFill>
              </a:rPr>
              <a:t> </a:t>
            </a:r>
            <a:endParaRPr lang="sr-Cyrl-RS" sz="2400" b="1" u="sng" dirty="0" smtClean="0">
              <a:solidFill>
                <a:srgbClr val="FF0000"/>
              </a:solidFill>
            </a:endParaRPr>
          </a:p>
          <a:p>
            <a:r>
              <a:rPr lang="sr-Cyrl-RS" sz="2400" dirty="0" smtClean="0"/>
              <a:t>помажући херцеговачке устанике али је углавном био успешнији</a:t>
            </a:r>
          </a:p>
          <a:p>
            <a:r>
              <a:rPr lang="sr-Cyrl-RS" sz="2400" dirty="0" smtClean="0"/>
              <a:t>босански везир, потурчени Србин, </a:t>
            </a:r>
            <a:r>
              <a:rPr lang="sr-Cyrl-RS" sz="2400" b="1" dirty="0" smtClean="0">
                <a:solidFill>
                  <a:schemeClr val="bg1"/>
                </a:solidFill>
              </a:rPr>
              <a:t>Омер-паша Латас.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 </a:t>
            </a:r>
            <a:endParaRPr lang="sr-Cyrl-RS" sz="2000" dirty="0" smtClean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268760"/>
            <a:ext cx="1835696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24744"/>
            <a:ext cx="2232248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hevron 5"/>
          <p:cNvSpPr/>
          <p:nvPr/>
        </p:nvSpPr>
        <p:spPr>
          <a:xfrm>
            <a:off x="4716016" y="1484784"/>
            <a:ext cx="648072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2" y="4725144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кнез Данило  </a:t>
            </a:r>
            <a:endParaRPr lang="sr-Latn-C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6084168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300" dirty="0" smtClean="0"/>
              <a:t>Данило саставља меморандум у којем тражи независност Црне Горе </a:t>
            </a:r>
            <a:r>
              <a:rPr lang="sr-Latn-CS" sz="2300" dirty="0" smtClean="0"/>
              <a:t>o</a:t>
            </a:r>
            <a:r>
              <a:rPr lang="sr-Cyrl-RS" sz="2300" dirty="0" smtClean="0"/>
              <a:t>д великих сила  на Париском  миру 1856</a:t>
            </a:r>
            <a:r>
              <a:rPr lang="sr-Latn-CS" sz="2300" dirty="0" smtClean="0"/>
              <a:t>.</a:t>
            </a:r>
            <a:r>
              <a:rPr lang="sr-Cyrl-RS" sz="2300" dirty="0" smtClean="0"/>
              <a:t> којим се завршава Кримски рат</a:t>
            </a:r>
            <a:r>
              <a:rPr lang="sr-Latn-CS" sz="2300" dirty="0" smtClean="0"/>
              <a:t> </a:t>
            </a:r>
            <a:r>
              <a:rPr lang="sr-Cyrl-RS" sz="2300" dirty="0" smtClean="0"/>
              <a:t>али, узалуд јер је изостала </a:t>
            </a:r>
          </a:p>
          <a:p>
            <a:r>
              <a:rPr lang="sr-Cyrl-RS" sz="2300" dirty="0" smtClean="0"/>
              <a:t>подршка Русије</a:t>
            </a:r>
            <a:r>
              <a:rPr lang="sr-Latn-CS" sz="2300" dirty="0" smtClean="0"/>
              <a:t> </a:t>
            </a:r>
            <a:r>
              <a:rPr lang="sr-Cyrl-RS" sz="2300" dirty="0" smtClean="0"/>
              <a:t> зато што Данило није хте</a:t>
            </a:r>
            <a:r>
              <a:rPr lang="sr-Latn-CS" sz="2300" dirty="0" smtClean="0"/>
              <a:t>o</a:t>
            </a:r>
          </a:p>
          <a:p>
            <a:r>
              <a:rPr lang="sr-Cyrl-RS" sz="2300" dirty="0" smtClean="0"/>
              <a:t>да уђе у Кримски рат !</a:t>
            </a:r>
          </a:p>
          <a:p>
            <a:r>
              <a:rPr lang="sr-Cyrl-RS" sz="2300" dirty="0" smtClean="0"/>
              <a:t>Одустаје од дипломатије и поново се окреће бојном пољу :</a:t>
            </a:r>
          </a:p>
          <a:p>
            <a:r>
              <a:rPr lang="sr-Cyrl-RS" sz="2300" b="1" dirty="0" smtClean="0">
                <a:solidFill>
                  <a:schemeClr val="bg1"/>
                </a:solidFill>
              </a:rPr>
              <a:t>1858</a:t>
            </a:r>
            <a:r>
              <a:rPr lang="sr-Cyrl-RS" sz="2300" dirty="0" smtClean="0"/>
              <a:t>. </a:t>
            </a:r>
            <a:r>
              <a:rPr lang="sr-Cyrl-RS" sz="2300" b="1" i="1" dirty="0" smtClean="0">
                <a:solidFill>
                  <a:srgbClr val="0070C0"/>
                </a:solidFill>
              </a:rPr>
              <a:t>Војвода Мирко Петровић  </a:t>
            </a:r>
            <a:r>
              <a:rPr lang="sr-Cyrl-RS" sz="2300" dirty="0" smtClean="0"/>
              <a:t>коначно</a:t>
            </a:r>
          </a:p>
          <a:p>
            <a:r>
              <a:rPr lang="sr-Cyrl-RS" sz="2300" b="1" dirty="0" smtClean="0">
                <a:solidFill>
                  <a:srgbClr val="00B050"/>
                </a:solidFill>
              </a:rPr>
              <a:t>побеђује</a:t>
            </a:r>
            <a:r>
              <a:rPr lang="sr-Cyrl-RS" sz="2300" b="1" dirty="0" smtClean="0"/>
              <a:t> </a:t>
            </a:r>
            <a:r>
              <a:rPr lang="sr-Cyrl-RS" sz="2300" dirty="0" smtClean="0"/>
              <a:t>Латасову војску </a:t>
            </a:r>
            <a:r>
              <a:rPr lang="sr-Cyrl-RS" sz="2300" b="1" dirty="0" smtClean="0">
                <a:solidFill>
                  <a:srgbClr val="00B050"/>
                </a:solidFill>
              </a:rPr>
              <a:t>на Граховцу </a:t>
            </a:r>
            <a:r>
              <a:rPr lang="sr-Cyrl-RS" sz="2300" dirty="0" smtClean="0"/>
              <a:t>после чега је извршено територијално </a:t>
            </a:r>
            <a:r>
              <a:rPr lang="sr-Cyrl-RS" sz="2300" b="1" dirty="0" smtClean="0">
                <a:solidFill>
                  <a:srgbClr val="00B0F0"/>
                </a:solidFill>
              </a:rPr>
              <a:t>разграничење између Црне Горе и Турске</a:t>
            </a:r>
            <a:r>
              <a:rPr lang="sr-Latn-CS" sz="2300" b="1" dirty="0" smtClean="0">
                <a:solidFill>
                  <a:srgbClr val="00B0F0"/>
                </a:solidFill>
              </a:rPr>
              <a:t>(1860)</a:t>
            </a:r>
            <a:r>
              <a:rPr lang="sr-Cyrl-RS" sz="2300" dirty="0" smtClean="0"/>
              <a:t>; </a:t>
            </a:r>
            <a:endParaRPr lang="sr-Cyrl-RS" sz="2300" b="1" dirty="0" smtClean="0"/>
          </a:p>
          <a:p>
            <a:r>
              <a:rPr lang="sr-Cyrl-RS" sz="2300" b="1" dirty="0" smtClean="0"/>
              <a:t>Црна Гора припаја спорне области</a:t>
            </a:r>
            <a:r>
              <a:rPr lang="sr-Cyrl-RS" sz="2300" dirty="0" smtClean="0"/>
              <a:t>: </a:t>
            </a:r>
            <a:r>
              <a:rPr lang="sr-Cyrl-RS" sz="2300" b="1" dirty="0" smtClean="0"/>
              <a:t>Рудине</a:t>
            </a:r>
            <a:r>
              <a:rPr lang="sr-Cyrl-RS" sz="2300" dirty="0" smtClean="0"/>
              <a:t>, </a:t>
            </a:r>
            <a:r>
              <a:rPr lang="sr-Cyrl-RS" sz="2300" b="1" dirty="0" smtClean="0"/>
              <a:t>Грахово</a:t>
            </a:r>
            <a:r>
              <a:rPr lang="sr-Cyrl-RS" sz="2300" dirty="0" smtClean="0"/>
              <a:t>,</a:t>
            </a:r>
            <a:r>
              <a:rPr lang="sr-Cyrl-RS" sz="2300" b="1" dirty="0" smtClean="0"/>
              <a:t>Ускоке</a:t>
            </a:r>
            <a:r>
              <a:rPr lang="sr-Cyrl-RS" sz="2300" dirty="0" smtClean="0"/>
              <a:t>, део </a:t>
            </a:r>
            <a:r>
              <a:rPr lang="sr-Cyrl-RS" sz="2300" b="1" dirty="0" smtClean="0"/>
              <a:t>Дробњака</a:t>
            </a:r>
            <a:r>
              <a:rPr lang="sr-Cyrl-RS" sz="2300" dirty="0" smtClean="0"/>
              <a:t>  и </a:t>
            </a:r>
            <a:r>
              <a:rPr lang="sr-Cyrl-RS" sz="2300" b="1" dirty="0" smtClean="0"/>
              <a:t>Васојевића</a:t>
            </a:r>
            <a:endParaRPr lang="sr-Latn-CS" sz="2300" b="1" dirty="0" smtClean="0"/>
          </a:p>
          <a:p>
            <a:r>
              <a:rPr lang="sr-Cyrl-RS" sz="2300" dirty="0" smtClean="0"/>
              <a:t> и </a:t>
            </a:r>
            <a:r>
              <a:rPr lang="sr-Cyrl-RS" sz="2300" b="1" dirty="0" smtClean="0"/>
              <a:t>Никшићку жупу</a:t>
            </a:r>
            <a:r>
              <a:rPr lang="sr-Cyrl-RS" sz="2300" dirty="0" smtClean="0"/>
              <a:t>.</a:t>
            </a:r>
          </a:p>
          <a:p>
            <a:r>
              <a:rPr lang="sr-Cyrl-RS" sz="2300" b="1" i="1" dirty="0" smtClean="0">
                <a:solidFill>
                  <a:schemeClr val="bg1"/>
                </a:solidFill>
              </a:rPr>
              <a:t>Кнегиња Даринка,прва жена у двору, од куле Табљ</a:t>
            </a:r>
            <a:r>
              <a:rPr lang="sr-Latn-CS" sz="2300" b="1" i="1" dirty="0" smtClean="0">
                <a:solidFill>
                  <a:schemeClr val="bg1"/>
                </a:solidFill>
              </a:rPr>
              <a:t>e</a:t>
            </a:r>
            <a:r>
              <a:rPr lang="sr-Cyrl-RS" sz="2300" b="1" i="1" dirty="0" smtClean="0">
                <a:solidFill>
                  <a:schemeClr val="bg1"/>
                </a:solidFill>
              </a:rPr>
              <a:t>  са трофејима од турских лобања  на Биљарди прави салон</a:t>
            </a:r>
            <a:r>
              <a:rPr lang="sr-Latn-CS" sz="2300" b="1" i="1" dirty="0" smtClean="0">
                <a:solidFill>
                  <a:schemeClr val="bg1"/>
                </a:solidFill>
              </a:rPr>
              <a:t> </a:t>
            </a:r>
            <a:r>
              <a:rPr lang="sr-Cyrl-RS" sz="2300" b="1" i="1" dirty="0" smtClean="0">
                <a:solidFill>
                  <a:schemeClr val="bg1"/>
                </a:solidFill>
              </a:rPr>
              <a:t> за чај ,реновира унутрашњост двора и набавља намештај</a:t>
            </a:r>
            <a:r>
              <a:rPr lang="sr-Cyrl-RS" sz="2300" i="1" dirty="0" smtClean="0"/>
              <a:t>.</a:t>
            </a:r>
          </a:p>
          <a:p>
            <a:r>
              <a:rPr lang="sr-Cyrl-RS" sz="2300" i="1" dirty="0" smtClean="0"/>
              <a:t> </a:t>
            </a:r>
            <a:endParaRPr lang="sr-Cyrl-RS" sz="2200" dirty="0" smtClean="0"/>
          </a:p>
          <a:p>
            <a:endParaRPr lang="sr-Cyrl-RS" sz="2200" dirty="0" smtClean="0"/>
          </a:p>
          <a:p>
            <a:endParaRPr lang="sr-Latn-CS" sz="2200" dirty="0" smtClean="0"/>
          </a:p>
          <a:p>
            <a:endParaRPr lang="sr-Cyrl-RS" sz="2200" dirty="0" smtClean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3059832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372200" y="5733256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C00000"/>
                </a:solidFill>
              </a:rPr>
              <a:t>Убијен у Котору 1860</a:t>
            </a:r>
            <a:r>
              <a:rPr lang="sr-Cyrl-RS" sz="2000" dirty="0" smtClean="0"/>
              <a:t>.</a:t>
            </a:r>
            <a:endParaRPr lang="sr-Latn-CS" sz="2000" dirty="0"/>
          </a:p>
        </p:txBody>
      </p:sp>
      <p:sp>
        <p:nvSpPr>
          <p:cNvPr id="5" name="Action Button: Information 4">
            <a:hlinkClick r:id="rId5" action="ppaction://hlinksldjump" highlightClick="1"/>
          </p:cNvPr>
          <p:cNvSpPr/>
          <p:nvPr/>
        </p:nvSpPr>
        <p:spPr>
          <a:xfrm>
            <a:off x="4427984" y="3861048"/>
            <a:ext cx="360040" cy="432048"/>
          </a:xfrm>
          <a:prstGeom prst="actionButtonInform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ransition spd="slow">
    <p:circl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3224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Прек и    самовољан кнез Данило је стекао много политичких непријатеља који</a:t>
            </a:r>
          </a:p>
          <a:p>
            <a:r>
              <a:rPr lang="sr-Cyrl-RS" sz="2400" dirty="0" smtClean="0"/>
              <a:t>су га убили у Котору 1860 па га наслеђује синовац </a:t>
            </a:r>
            <a:r>
              <a:rPr lang="sr-Cyrl-RS" sz="2500" b="1" dirty="0" smtClean="0">
                <a:solidFill>
                  <a:srgbClr val="7030A0"/>
                </a:solidFill>
              </a:rPr>
              <a:t>кнез Никола Петровић (1860-1918)</a:t>
            </a:r>
          </a:p>
          <a:p>
            <a:r>
              <a:rPr lang="sr-Cyrl-RS" sz="2400" dirty="0" smtClean="0"/>
              <a:t>Који је наставио стричеву аутократију и  ратове са Латасом, изазвао </a:t>
            </a:r>
            <a:r>
              <a:rPr lang="sr-Cyrl-RS" sz="2400" dirty="0" smtClean="0">
                <a:solidFill>
                  <a:schemeClr val="bg1"/>
                </a:solidFill>
              </a:rPr>
              <a:t>и </a:t>
            </a:r>
            <a:r>
              <a:rPr lang="sr-Cyrl-RS" sz="2400" b="1" dirty="0" smtClean="0">
                <a:solidFill>
                  <a:schemeClr val="bg1"/>
                </a:solidFill>
              </a:rPr>
              <a:t>помоагао Херцеговачки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устанак 1875</a:t>
            </a:r>
            <a:r>
              <a:rPr lang="sr-Cyrl-RS" sz="2400" dirty="0" smtClean="0">
                <a:solidFill>
                  <a:schemeClr val="bg1"/>
                </a:solidFill>
              </a:rPr>
              <a:t>, упорно </a:t>
            </a:r>
            <a:r>
              <a:rPr lang="sr-Cyrl-RS" sz="2400" b="1" dirty="0" smtClean="0">
                <a:solidFill>
                  <a:schemeClr val="bg1"/>
                </a:solidFill>
              </a:rPr>
              <a:t>радио на уједињењу</a:t>
            </a:r>
            <a:endParaRPr lang="sr-Cyrl-RS" sz="2400" dirty="0" smtClean="0">
              <a:solidFill>
                <a:schemeClr val="bg1"/>
              </a:solidFill>
            </a:endParaRPr>
          </a:p>
          <a:p>
            <a:pPr algn="ctr"/>
            <a:r>
              <a:rPr lang="sr-Cyrl-RS" sz="2500" b="1" dirty="0" smtClean="0">
                <a:solidFill>
                  <a:schemeClr val="bg1"/>
                </a:solidFill>
              </a:rPr>
              <a:t>српства </a:t>
            </a:r>
            <a:r>
              <a:rPr lang="sr-Cyrl-RS" sz="2400" dirty="0" smtClean="0"/>
              <a:t>.</a:t>
            </a:r>
          </a:p>
          <a:p>
            <a:r>
              <a:rPr lang="sr-Cyrl-RS" sz="2400" b="1" dirty="0" smtClean="0"/>
              <a:t>Успео да модерниз ује  државну управу и </a:t>
            </a:r>
            <a:r>
              <a:rPr lang="sr-Cyrl-RS" sz="2400" b="1" dirty="0" smtClean="0">
                <a:solidFill>
                  <a:srgbClr val="7030A0"/>
                </a:solidFill>
              </a:rPr>
              <a:t>изборио независност  Црне Горе </a:t>
            </a:r>
            <a:r>
              <a:rPr lang="sr-Cyrl-RS" sz="2400" b="1" dirty="0" smtClean="0"/>
              <a:t>победама</a:t>
            </a:r>
          </a:p>
          <a:p>
            <a:r>
              <a:rPr lang="sr-Cyrl-RS" sz="2400" b="1" dirty="0" smtClean="0"/>
              <a:t>на  Вучијем долу и Фундини у  ослободилачким</a:t>
            </a:r>
          </a:p>
          <a:p>
            <a:r>
              <a:rPr lang="sr-Cyrl-RS" sz="2400" b="1" dirty="0" smtClean="0"/>
              <a:t>ратовима против Турске 1876-1878</a:t>
            </a:r>
            <a:r>
              <a:rPr lang="sr-Cyrl-RS" sz="2400" dirty="0" smtClean="0"/>
              <a:t>,</a:t>
            </a:r>
          </a:p>
          <a:p>
            <a:r>
              <a:rPr lang="sr-Cyrl-RS" sz="2500" b="1" dirty="0" smtClean="0">
                <a:solidFill>
                  <a:srgbClr val="7030A0"/>
                </a:solidFill>
              </a:rPr>
              <a:t>Црна Гора добија независност  13.јула 1878. </a:t>
            </a:r>
            <a:r>
              <a:rPr lang="sr-Cyrl-RS" sz="2500" b="1" dirty="0" smtClean="0">
                <a:solidFill>
                  <a:schemeClr val="bg1"/>
                </a:solidFill>
              </a:rPr>
              <a:t>на Берлинском конгресу </a:t>
            </a:r>
            <a:r>
              <a:rPr lang="sr-Cyrl-RS" sz="2400" b="1" dirty="0" smtClean="0">
                <a:solidFill>
                  <a:schemeClr val="bg1"/>
                </a:solidFill>
              </a:rPr>
              <a:t>и територијално проширење за 5 градова:</a:t>
            </a:r>
          </a:p>
          <a:p>
            <a:r>
              <a:rPr lang="sr-Cyrl-RS" sz="2500" b="1" dirty="0" smtClean="0">
                <a:solidFill>
                  <a:schemeClr val="bg1"/>
                </a:solidFill>
              </a:rPr>
              <a:t>Никшић, Колашин, Подгориц</a:t>
            </a:r>
            <a:r>
              <a:rPr lang="sr-Latn-CS" sz="2500" b="1" dirty="0" smtClean="0">
                <a:solidFill>
                  <a:schemeClr val="bg1"/>
                </a:solidFill>
              </a:rPr>
              <a:t>a</a:t>
            </a:r>
            <a:r>
              <a:rPr lang="sr-Cyrl-RS" sz="2500" b="1" dirty="0" smtClean="0">
                <a:solidFill>
                  <a:schemeClr val="bg1"/>
                </a:solidFill>
              </a:rPr>
              <a:t>, Бар и Улцињ</a:t>
            </a:r>
            <a:r>
              <a:rPr lang="sr-Cyrl-R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Никола се 1910. проглашава за краља</a:t>
            </a:r>
            <a:r>
              <a:rPr lang="sr-Cyrl-RS" sz="2400" dirty="0" smtClean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187220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789040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20272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Књаз Никола </a:t>
            </a:r>
            <a:endParaRPr lang="sr-Latn-C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648866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Кнегиња Милена</a:t>
            </a:r>
            <a:endParaRPr lang="sr-Latn-CS" b="1" dirty="0">
              <a:solidFill>
                <a:schemeClr val="bg1"/>
              </a:solidFill>
            </a:endParaRPr>
          </a:p>
        </p:txBody>
      </p:sp>
      <p:sp>
        <p:nvSpPr>
          <p:cNvPr id="8" name="Action Button: Help 7">
            <a:hlinkClick r:id="rId6" action="ppaction://hlinksldjump" highlightClick="1"/>
          </p:cNvPr>
          <p:cNvSpPr/>
          <p:nvPr/>
        </p:nvSpPr>
        <p:spPr>
          <a:xfrm>
            <a:off x="5508104" y="6453336"/>
            <a:ext cx="576064" cy="40466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езултат слика за bitka na fund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744416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6612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Црногорска војска, са 5.000 војника, у бици на Фундини другог августа 1876. године, поразила 40.000 Турака, побивши четвртину непријатељске војске.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1510" name="Picture 6" descr="Сродна сл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4716016" cy="4536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01317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Битка </a:t>
            </a:r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Фундини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9411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Битка на Вучјем долу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886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52292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1876.</a:t>
            </a:r>
            <a:endParaRPr lang="en-US" sz="2400" b="1" dirty="0" smtClean="0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72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карта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6895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7416824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661248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00B050"/>
                </a:solidFill>
              </a:rPr>
              <a:t>Таст Европе, краљ Никола</a:t>
            </a:r>
          </a:p>
          <a:p>
            <a:r>
              <a:rPr lang="sr-Cyrl-RS" sz="2800" b="1" dirty="0" smtClean="0">
                <a:solidFill>
                  <a:schemeClr val="bg1">
                    <a:lumMod val="95000"/>
                  </a:schemeClr>
                </a:solidFill>
              </a:rPr>
              <a:t>Талентован писац, сва наређења издавао у стиховима</a:t>
            </a:r>
            <a:endParaRPr lang="sr-Latn-C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trips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037" y="557212"/>
            <a:ext cx="54959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67544" y="2420888"/>
            <a:ext cx="8424936" cy="1800200"/>
          </a:xfrm>
          <a:prstGeom prst="flowChartPunchedTap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  <p:sp>
        <p:nvSpPr>
          <p:cNvPr id="4" name="Rectangle 3"/>
          <p:cNvSpPr/>
          <p:nvPr/>
        </p:nvSpPr>
        <p:spPr>
          <a:xfrm>
            <a:off x="507656" y="2967335"/>
            <a:ext cx="8128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Аутор:Душица</a:t>
            </a:r>
            <a:r>
              <a:rPr lang="sr-Cyrl-R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Максимовић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4355976" y="4365104"/>
            <a:ext cx="1368152" cy="1152128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ransition spd="slow"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416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osdudovica3</dc:creator>
  <cp:lastModifiedBy>Windows User</cp:lastModifiedBy>
  <cp:revision>53</cp:revision>
  <dcterms:created xsi:type="dcterms:W3CDTF">2011-05-05T21:31:50Z</dcterms:created>
  <dcterms:modified xsi:type="dcterms:W3CDTF">2018-05-15T17:04:22Z</dcterms:modified>
</cp:coreProperties>
</file>